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6" r:id="rId9"/>
    <p:sldId id="261" r:id="rId10"/>
    <p:sldId id="262" r:id="rId11"/>
    <p:sldId id="269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C169E-FA7B-BA8F-009E-38430A5DCF85}" v="847" dt="2024-10-25T13:38:40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9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5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7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5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7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9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9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0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13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113mll8/oc_ai_vs_human_chess_elo_ratings_over_time/" TargetMode="External"/><Relationship Id="rId2" Type="http://schemas.openxmlformats.org/officeDocument/2006/relationships/hyperlink" Target="https://www.regencychess.com/blog/artificial-intelligence-and-chess-an-evolving-landscap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5C69E9-B57A-3177-B049-D730A923D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A446E0-FE0A-182A-D18F-A0EC0BCC8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11868D-08FC-FBC3-AE79-ACFE41F57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20"/>
            <a:ext cx="12192001" cy="5153821"/>
          </a:xfrm>
          <a:custGeom>
            <a:avLst/>
            <a:gdLst>
              <a:gd name="connsiteX0" fmla="*/ 0 w 12192001"/>
              <a:gd name="connsiteY0" fmla="*/ 0 h 5153821"/>
              <a:gd name="connsiteX1" fmla="*/ 12192001 w 12192001"/>
              <a:gd name="connsiteY1" fmla="*/ 0 h 5153821"/>
              <a:gd name="connsiteX2" fmla="*/ 12192001 w 12192001"/>
              <a:gd name="connsiteY2" fmla="*/ 4475908 h 5153821"/>
              <a:gd name="connsiteX3" fmla="*/ 11514088 w 12192001"/>
              <a:gd name="connsiteY3" fmla="*/ 5153821 h 5153821"/>
              <a:gd name="connsiteX4" fmla="*/ 677913 w 12192001"/>
              <a:gd name="connsiteY4" fmla="*/ 5153821 h 5153821"/>
              <a:gd name="connsiteX5" fmla="*/ 0 w 12192001"/>
              <a:gd name="connsiteY5" fmla="*/ 4475908 h 515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153821">
                <a:moveTo>
                  <a:pt x="0" y="0"/>
                </a:moveTo>
                <a:lnTo>
                  <a:pt x="12192001" y="0"/>
                </a:lnTo>
                <a:lnTo>
                  <a:pt x="12192001" y="4475908"/>
                </a:lnTo>
                <a:cubicBezTo>
                  <a:pt x="12192001" y="4850309"/>
                  <a:pt x="11888489" y="5153821"/>
                  <a:pt x="11514088" y="5153821"/>
                </a:cubicBezTo>
                <a:lnTo>
                  <a:pt x="677913" y="5153821"/>
                </a:lnTo>
                <a:cubicBezTo>
                  <a:pt x="303512" y="5153821"/>
                  <a:pt x="0" y="4850309"/>
                  <a:pt x="0" y="44759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7" y="726909"/>
            <a:ext cx="7020667" cy="331689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Herm0ni Chess Bot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r>
              <a:rPr lang="en-US" sz="2400" dirty="0">
                <a:solidFill>
                  <a:schemeClr val="bg1"/>
                </a:solidFill>
              </a:rPr>
              <a:t>Seán Rourke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C00251168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746" y="5557206"/>
            <a:ext cx="10860407" cy="72583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Final Year Project Presentation</a:t>
            </a:r>
          </a:p>
        </p:txBody>
      </p:sp>
      <p:pic>
        <p:nvPicPr>
          <p:cNvPr id="5" name="Picture 4" descr="A black chess pieces on a white background&#10;&#10;Description automatically generated">
            <a:extLst>
              <a:ext uri="{FF2B5EF4-FFF2-40B4-BE49-F238E27FC236}">
                <a16:creationId xmlns:a16="http://schemas.microsoft.com/office/drawing/2014/main" id="{D00663B3-0F27-149C-9021-35206388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1127760"/>
            <a:ext cx="3810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CD2C3-55AA-60A4-2AF9-6AEEE40AB4C6}"/>
              </a:ext>
            </a:extLst>
          </p:cNvPr>
          <p:cNvSpPr txBox="1"/>
          <p:nvPr/>
        </p:nvSpPr>
        <p:spPr>
          <a:xfrm>
            <a:off x="8110751" y="4461487"/>
            <a:ext cx="21426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(Vecteezy, n.d.)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80FCB87-A9C2-6E51-36D5-4E44C40F5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5EC668-E747-D464-223E-1129F9A6D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20"/>
            <a:ext cx="12192001" cy="5153821"/>
          </a:xfrm>
          <a:custGeom>
            <a:avLst/>
            <a:gdLst>
              <a:gd name="connsiteX0" fmla="*/ 0 w 12192001"/>
              <a:gd name="connsiteY0" fmla="*/ 0 h 5153821"/>
              <a:gd name="connsiteX1" fmla="*/ 12192001 w 12192001"/>
              <a:gd name="connsiteY1" fmla="*/ 0 h 5153821"/>
              <a:gd name="connsiteX2" fmla="*/ 12192001 w 12192001"/>
              <a:gd name="connsiteY2" fmla="*/ 4475908 h 5153821"/>
              <a:gd name="connsiteX3" fmla="*/ 11514088 w 12192001"/>
              <a:gd name="connsiteY3" fmla="*/ 5153821 h 5153821"/>
              <a:gd name="connsiteX4" fmla="*/ 677913 w 12192001"/>
              <a:gd name="connsiteY4" fmla="*/ 5153821 h 5153821"/>
              <a:gd name="connsiteX5" fmla="*/ 0 w 12192001"/>
              <a:gd name="connsiteY5" fmla="*/ 4475908 h 515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153821">
                <a:moveTo>
                  <a:pt x="0" y="0"/>
                </a:moveTo>
                <a:lnTo>
                  <a:pt x="12192001" y="0"/>
                </a:lnTo>
                <a:lnTo>
                  <a:pt x="12192001" y="4475908"/>
                </a:lnTo>
                <a:cubicBezTo>
                  <a:pt x="12192001" y="4850309"/>
                  <a:pt x="11888489" y="5153821"/>
                  <a:pt x="11514088" y="5153821"/>
                </a:cubicBezTo>
                <a:lnTo>
                  <a:pt x="677913" y="5153821"/>
                </a:lnTo>
                <a:cubicBezTo>
                  <a:pt x="303512" y="5153821"/>
                  <a:pt x="0" y="4850309"/>
                  <a:pt x="0" y="44759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The Top 10 Chess Books Every Chess Player Should Read - Chess.com">
            <a:extLst>
              <a:ext uri="{FF2B5EF4-FFF2-40B4-BE49-F238E27FC236}">
                <a16:creationId xmlns:a16="http://schemas.microsoft.com/office/drawing/2014/main" id="{4E1EFB05-B2C5-E5CC-2A74-A9D01F31DD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6142" b="8708"/>
          <a:stretch/>
        </p:blipFill>
        <p:spPr>
          <a:xfrm>
            <a:off x="20" y="-6220"/>
            <a:ext cx="12191981" cy="5153821"/>
          </a:xfrm>
          <a:custGeom>
            <a:avLst/>
            <a:gdLst/>
            <a:ahLst/>
            <a:cxnLst/>
            <a:rect l="l" t="t" r="r" b="b"/>
            <a:pathLst>
              <a:path w="12192001" h="5153821">
                <a:moveTo>
                  <a:pt x="0" y="0"/>
                </a:moveTo>
                <a:lnTo>
                  <a:pt x="12192001" y="0"/>
                </a:lnTo>
                <a:lnTo>
                  <a:pt x="12192001" y="4475908"/>
                </a:lnTo>
                <a:cubicBezTo>
                  <a:pt x="12192001" y="4850309"/>
                  <a:pt x="11888489" y="5153821"/>
                  <a:pt x="11514088" y="5153821"/>
                </a:cubicBezTo>
                <a:lnTo>
                  <a:pt x="677913" y="5153821"/>
                </a:lnTo>
                <a:cubicBezTo>
                  <a:pt x="303512" y="5153821"/>
                  <a:pt x="0" y="4850309"/>
                  <a:pt x="0" y="447590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B8BE6-1C27-DEAD-9A20-74694799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26909"/>
            <a:ext cx="7806912" cy="331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Additional Features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Use of opening book</a:t>
            </a:r>
            <a:r>
              <a:rPr lang="en-US" sz="4000" dirty="0">
                <a:solidFill>
                  <a:srgbClr val="FFFFFF"/>
                </a:solidFill>
              </a:rPr>
              <a:t>s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>
                <a:solidFill>
                  <a:srgbClr val="FFFFFF"/>
                </a:solidFill>
              </a:rPr>
              <a:t>Use of endgame </a:t>
            </a:r>
            <a:r>
              <a:rPr lang="en-US" sz="4000" dirty="0" err="1">
                <a:solidFill>
                  <a:srgbClr val="FFFFFF"/>
                </a:solidFill>
              </a:rPr>
              <a:t>tablebases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12C65-CC82-3457-103B-99C33D1D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Picture 9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1B08F635-BE04-168D-CD01-6E3B8D3B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41" y="5293714"/>
            <a:ext cx="1042910" cy="1317261"/>
          </a:xfrm>
          <a:prstGeom prst="rect">
            <a:avLst/>
          </a:prstGeom>
        </p:spPr>
      </p:pic>
      <p:pic>
        <p:nvPicPr>
          <p:cNvPr id="12" name="Picture 11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29BF609B-DAE2-FB38-D54A-2F22A65C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81" y="5293713"/>
            <a:ext cx="1042910" cy="1317261"/>
          </a:xfrm>
          <a:prstGeom prst="rect">
            <a:avLst/>
          </a:prstGeom>
        </p:spPr>
      </p:pic>
      <p:pic>
        <p:nvPicPr>
          <p:cNvPr id="14" name="Picture 13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579C8BC6-3B77-E543-E9DD-8032149F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23" y="5293714"/>
            <a:ext cx="1042910" cy="1317261"/>
          </a:xfrm>
          <a:prstGeom prst="rect">
            <a:avLst/>
          </a:prstGeom>
        </p:spPr>
      </p:pic>
      <p:pic>
        <p:nvPicPr>
          <p:cNvPr id="16" name="Picture 15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FCC881B6-2A7D-CDFE-42ED-7B3F8A55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64" y="5293714"/>
            <a:ext cx="1042910" cy="1317261"/>
          </a:xfrm>
          <a:prstGeom prst="rect">
            <a:avLst/>
          </a:prstGeom>
        </p:spPr>
      </p:pic>
      <p:pic>
        <p:nvPicPr>
          <p:cNvPr id="17" name="Picture 16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892467C5-2108-0C8B-5182-17DE11B5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504" y="5293713"/>
            <a:ext cx="1042910" cy="13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4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9A7A-356A-E1AC-5609-B3FA27CB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2025-02-23 23-08-34">
            <a:hlinkClick r:id="" action="ppaction://media"/>
            <a:extLst>
              <a:ext uri="{FF2B5EF4-FFF2-40B4-BE49-F238E27FC236}">
                <a16:creationId xmlns:a16="http://schemas.microsoft.com/office/drawing/2014/main" id="{F700D712-8724-02BD-EBD1-C07CF06022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194FA-109F-59A7-FAA0-81EB2B50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A271A-0380-E9F3-BD84-879926E1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Questions</a:t>
            </a:r>
            <a:endParaRPr lang="en-US"/>
          </a:p>
        </p:txBody>
      </p:sp>
      <p:pic>
        <p:nvPicPr>
          <p:cNvPr id="8" name="Content Placeholder 7" descr="What is a chess blunder ? - Chess.com">
            <a:extLst>
              <a:ext uri="{FF2B5EF4-FFF2-40B4-BE49-F238E27FC236}">
                <a16:creationId xmlns:a16="http://schemas.microsoft.com/office/drawing/2014/main" id="{5A419C40-463E-400B-63FF-BB49F5F2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353" y="2351556"/>
            <a:ext cx="3750205" cy="3554412"/>
          </a:xfrm>
        </p:spPr>
      </p:pic>
      <p:pic>
        <p:nvPicPr>
          <p:cNvPr id="7" name="Content Placeholder 6" descr="Pin page">
            <a:extLst>
              <a:ext uri="{FF2B5EF4-FFF2-40B4-BE49-F238E27FC236}">
                <a16:creationId xmlns:a16="http://schemas.microsoft.com/office/drawing/2014/main" id="{6C934492-6228-B835-749E-83ADABAE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4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0D8C-1B0E-3DE8-3E6F-A2A8115C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5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8259-D420-72D4-1855-AEFBF0D89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9E1366-DC8F-6B1F-64A3-6273A4C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F045B17-63A8-2370-CA7A-F47ED6F70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321211"/>
          </a:xfrm>
          <a:custGeom>
            <a:avLst/>
            <a:gdLst>
              <a:gd name="connsiteX0" fmla="*/ 0 w 12191999"/>
              <a:gd name="connsiteY0" fmla="*/ 0 h 6321211"/>
              <a:gd name="connsiteX1" fmla="*/ 12191999 w 12191999"/>
              <a:gd name="connsiteY1" fmla="*/ 0 h 6321211"/>
              <a:gd name="connsiteX2" fmla="*/ 12191999 w 12191999"/>
              <a:gd name="connsiteY2" fmla="*/ 5660280 h 6321211"/>
              <a:gd name="connsiteX3" fmla="*/ 11531068 w 12191999"/>
              <a:gd name="connsiteY3" fmla="*/ 6321211 h 6321211"/>
              <a:gd name="connsiteX4" fmla="*/ 660930 w 12191999"/>
              <a:gd name="connsiteY4" fmla="*/ 6321211 h 6321211"/>
              <a:gd name="connsiteX5" fmla="*/ 13427 w 12191999"/>
              <a:gd name="connsiteY5" fmla="*/ 5793481 h 6321211"/>
              <a:gd name="connsiteX6" fmla="*/ 0 w 12191999"/>
              <a:gd name="connsiteY6" fmla="*/ 5660291 h 632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6321211">
                <a:moveTo>
                  <a:pt x="0" y="0"/>
                </a:moveTo>
                <a:lnTo>
                  <a:pt x="12191999" y="0"/>
                </a:lnTo>
                <a:lnTo>
                  <a:pt x="12191999" y="5660280"/>
                </a:lnTo>
                <a:cubicBezTo>
                  <a:pt x="12191999" y="6025302"/>
                  <a:pt x="11896090" y="6321211"/>
                  <a:pt x="11531068" y="6321211"/>
                </a:cubicBezTo>
                <a:lnTo>
                  <a:pt x="660930" y="6321211"/>
                </a:lnTo>
                <a:cubicBezTo>
                  <a:pt x="341536" y="6321211"/>
                  <a:pt x="75056" y="6094656"/>
                  <a:pt x="13427" y="5793481"/>
                </a:cubicBezTo>
                <a:lnTo>
                  <a:pt x="0" y="56602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762AF-910C-1077-E245-A93D5EFC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5441"/>
            <a:ext cx="8222845" cy="11635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5370-DA07-0326-2704-877DB935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2/23/2025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80D05-4275-0845-95D4-8C30A9ED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8A994-27E2-E20F-7B69-2B476234D054}"/>
              </a:ext>
            </a:extLst>
          </p:cNvPr>
          <p:cNvSpPr txBox="1"/>
          <p:nvPr/>
        </p:nvSpPr>
        <p:spPr>
          <a:xfrm>
            <a:off x="586854" y="2320119"/>
            <a:ext cx="9703558" cy="374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</a:rPr>
              <a:t>Deverell, J., 2023. </a:t>
            </a:r>
            <a:r>
              <a:rPr lang="en-GB" sz="1800" b="0" i="1" u="none" strike="noStrike" dirty="0">
                <a:solidFill>
                  <a:schemeClr val="bg1"/>
                </a:solidFill>
                <a:effectLst/>
              </a:rPr>
              <a:t>Artificial Intelligence and Chess: An Evolving Landscape. 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</a:rPr>
              <a:t>[Online] Available at: 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https://www.regencychess.com/blog/artificial-intelligence-and-chess-an-evolving-landscape/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</a:rPr>
              <a:t> [Accessed: 24/10/2024].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</a:rPr>
              <a:t>Genuine Impact (2022). </a:t>
            </a:r>
            <a:r>
              <a:rPr lang="en-GB" sz="1800" b="0" i="1" u="none" strike="noStrike" dirty="0">
                <a:solidFill>
                  <a:schemeClr val="bg1"/>
                </a:solidFill>
                <a:effectLst/>
              </a:rPr>
              <a:t>AI vs human chess Elo ratings over time. 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</a:rPr>
              <a:t>Available at: </a:t>
            </a:r>
            <a:r>
              <a:rPr lang="en-GB" sz="1800" b="0" i="0" u="sng" strike="noStrike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https://www.reddit.com/r/dataisbeautiful/comments/113mll8/oc_ai_vs_human_chess_elo_ratings_over_time/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</a:rPr>
              <a:t> (Accessed 20/10/2024).</a:t>
            </a:r>
            <a:endParaRPr lang="en-GB" sz="1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00" dirty="0">
              <a:solidFill>
                <a:schemeClr val="bg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Vecteezy, n.d. </a:t>
            </a:r>
            <a:r>
              <a:rPr lang="en-GB" sz="1800" i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Vecteezy. </a:t>
            </a:r>
            <a:r>
              <a:rPr lang="en-GB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[Online] </a:t>
            </a:r>
            <a:br>
              <a:rPr lang="en-GB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Available at: </a:t>
            </a:r>
            <a:r>
              <a:rPr lang="en-GB" sz="1800" u="sng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https://www.vecteezy.com/free-vector/chess-silhouette</a:t>
            </a:r>
            <a:br>
              <a:rPr lang="en-GB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[Accessed 24 November 2024].</a:t>
            </a:r>
          </a:p>
        </p:txBody>
      </p:sp>
    </p:spTree>
    <p:extLst>
      <p:ext uri="{BB962C8B-B14F-4D97-AF65-F5344CB8AC3E}">
        <p14:creationId xmlns:p14="http://schemas.microsoft.com/office/powerpoint/2010/main" val="98421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8259-D420-72D4-1855-AEFBF0D89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9E1366-DC8F-6B1F-64A3-6273A4C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F045B17-63A8-2370-CA7A-F47ED6F70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321211"/>
          </a:xfrm>
          <a:custGeom>
            <a:avLst/>
            <a:gdLst>
              <a:gd name="connsiteX0" fmla="*/ 0 w 12191999"/>
              <a:gd name="connsiteY0" fmla="*/ 0 h 6321211"/>
              <a:gd name="connsiteX1" fmla="*/ 12191999 w 12191999"/>
              <a:gd name="connsiteY1" fmla="*/ 0 h 6321211"/>
              <a:gd name="connsiteX2" fmla="*/ 12191999 w 12191999"/>
              <a:gd name="connsiteY2" fmla="*/ 5660280 h 6321211"/>
              <a:gd name="connsiteX3" fmla="*/ 11531068 w 12191999"/>
              <a:gd name="connsiteY3" fmla="*/ 6321211 h 6321211"/>
              <a:gd name="connsiteX4" fmla="*/ 660930 w 12191999"/>
              <a:gd name="connsiteY4" fmla="*/ 6321211 h 6321211"/>
              <a:gd name="connsiteX5" fmla="*/ 13427 w 12191999"/>
              <a:gd name="connsiteY5" fmla="*/ 5793481 h 6321211"/>
              <a:gd name="connsiteX6" fmla="*/ 0 w 12191999"/>
              <a:gd name="connsiteY6" fmla="*/ 5660291 h 632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6321211">
                <a:moveTo>
                  <a:pt x="0" y="0"/>
                </a:moveTo>
                <a:lnTo>
                  <a:pt x="12191999" y="0"/>
                </a:lnTo>
                <a:lnTo>
                  <a:pt x="12191999" y="5660280"/>
                </a:lnTo>
                <a:cubicBezTo>
                  <a:pt x="12191999" y="6025302"/>
                  <a:pt x="11896090" y="6321211"/>
                  <a:pt x="11531068" y="6321211"/>
                </a:cubicBezTo>
                <a:lnTo>
                  <a:pt x="660930" y="6321211"/>
                </a:lnTo>
                <a:cubicBezTo>
                  <a:pt x="341536" y="6321211"/>
                  <a:pt x="75056" y="6094656"/>
                  <a:pt x="13427" y="5793481"/>
                </a:cubicBezTo>
                <a:lnTo>
                  <a:pt x="0" y="56602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6E87-B893-2849-7099-BD56EDE4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5440"/>
            <a:ext cx="8222845" cy="35598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AI in Chess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/>
            </a:br>
            <a:r>
              <a:rPr lang="en-US" sz="2000" dirty="0">
                <a:solidFill>
                  <a:schemeClr val="bg1"/>
                </a:solidFill>
              </a:rPr>
              <a:t>First implemented in as early as 1912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</a:rPr>
              <a:t>First fully automated engine created in 1957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</a:rPr>
              <a:t>Surpassed human ability in 1997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Current estimated Elo of 3642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r>
              <a:rPr lang="en-US" sz="2000" dirty="0">
                <a:solidFill>
                  <a:schemeClr val="bg1"/>
                </a:solidFill>
              </a:rPr>
              <a:t>Highest human Elo is 2882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E77EF-AB62-8E16-ADCB-7F7AC42D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2/23/2025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BB480-A222-5364-D45B-9563C6AE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31F44-0BE4-AB1E-234C-C6C8AF7C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1" y="1337328"/>
            <a:ext cx="4621583" cy="3656352"/>
          </a:xfrm>
          <a:prstGeom prst="rect">
            <a:avLst/>
          </a:prstGeom>
        </p:spPr>
      </p:pic>
      <p:pic>
        <p:nvPicPr>
          <p:cNvPr id="8" name="Picture 7" descr="A black chess piece on a white background&#10;&#10;Description automatically generated">
            <a:extLst>
              <a:ext uri="{FF2B5EF4-FFF2-40B4-BE49-F238E27FC236}">
                <a16:creationId xmlns:a16="http://schemas.microsoft.com/office/drawing/2014/main" id="{7F72A4FB-3AAC-F43E-C086-4D4FC4FE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750945"/>
            <a:ext cx="1600200" cy="226695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F38C9-9156-9E5A-934C-B6EF90549F23}"/>
              </a:ext>
            </a:extLst>
          </p:cNvPr>
          <p:cNvSpPr txBox="1"/>
          <p:nvPr/>
        </p:nvSpPr>
        <p:spPr>
          <a:xfrm>
            <a:off x="6689400" y="5050739"/>
            <a:ext cx="369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100" b="0" i="0" u="none" strike="noStrike" dirty="0">
                <a:solidFill>
                  <a:srgbClr val="523E32"/>
                </a:solidFill>
                <a:effectLst/>
              </a:rPr>
              <a:t>Ai and Human Elo over time (Genuine Impact, 2023)</a:t>
            </a:r>
            <a:endParaRPr lang="en-GB" sz="1100" b="0" dirty="0">
              <a:effectLst/>
            </a:endParaRPr>
          </a:p>
          <a:p>
            <a:br>
              <a:rPr lang="en-GB" sz="1050" dirty="0"/>
            </a:b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4065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4E09-2242-2F6A-DCF3-4E0AFA96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Practicing with AI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BBC0FC3-0C3A-5AEC-A810-CE5C2FD7C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Over 100 different bots on Chess.com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Vast majority require a paid subscription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Large skill gaps between free bots</a:t>
            </a:r>
          </a:p>
        </p:txBody>
      </p:sp>
      <p:pic>
        <p:nvPicPr>
          <p:cNvPr id="8" name="Picture 7" descr="A screenshot of a cartoon character&#10;&#10;Description automatically generated">
            <a:extLst>
              <a:ext uri="{FF2B5EF4-FFF2-40B4-BE49-F238E27FC236}">
                <a16:creationId xmlns:a16="http://schemas.microsoft.com/office/drawing/2014/main" id="{4464A5AF-016A-B647-5C69-5B17588E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3" r="6516" b="1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642C-BD43-71F3-AF7A-6A8B419C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3FC49D8E-E67E-F7DD-44CA-41DD3A4A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727710"/>
            <a:ext cx="121158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1D6175E-931A-8AA5-9319-8E254A348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5F62EB-B2B6-CC6C-D941-D116DF823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4E818E-26D9-10B3-4383-EA983F3CC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731580"/>
            <a:ext cx="12192001" cy="5153821"/>
          </a:xfrm>
          <a:custGeom>
            <a:avLst/>
            <a:gdLst>
              <a:gd name="connsiteX0" fmla="*/ 0 w 12192001"/>
              <a:gd name="connsiteY0" fmla="*/ 0 h 5153821"/>
              <a:gd name="connsiteX1" fmla="*/ 12192001 w 12192001"/>
              <a:gd name="connsiteY1" fmla="*/ 0 h 5153821"/>
              <a:gd name="connsiteX2" fmla="*/ 12192001 w 12192001"/>
              <a:gd name="connsiteY2" fmla="*/ 4475908 h 5153821"/>
              <a:gd name="connsiteX3" fmla="*/ 11514088 w 12192001"/>
              <a:gd name="connsiteY3" fmla="*/ 5153821 h 5153821"/>
              <a:gd name="connsiteX4" fmla="*/ 677913 w 12192001"/>
              <a:gd name="connsiteY4" fmla="*/ 5153821 h 5153821"/>
              <a:gd name="connsiteX5" fmla="*/ 0 w 12192001"/>
              <a:gd name="connsiteY5" fmla="*/ 4475908 h 515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153821">
                <a:moveTo>
                  <a:pt x="0" y="0"/>
                </a:moveTo>
                <a:lnTo>
                  <a:pt x="12192001" y="0"/>
                </a:lnTo>
                <a:lnTo>
                  <a:pt x="12192001" y="4475908"/>
                </a:lnTo>
                <a:cubicBezTo>
                  <a:pt x="12192001" y="4850309"/>
                  <a:pt x="11888489" y="5153821"/>
                  <a:pt x="11514088" y="5153821"/>
                </a:cubicBezTo>
                <a:lnTo>
                  <a:pt x="677913" y="5153821"/>
                </a:lnTo>
                <a:cubicBezTo>
                  <a:pt x="303512" y="5153821"/>
                  <a:pt x="0" y="4850309"/>
                  <a:pt x="0" y="44759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2A7BA-1C23-3A69-4A4B-EC605BFC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8" y="541518"/>
            <a:ext cx="8328910" cy="8733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/>
              <a:t>The Herm0ni Bot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FDBA7-095D-2E4B-9B74-F5FC3BAB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F7558-8986-FD5B-94BC-078DDACD1A9C}"/>
              </a:ext>
            </a:extLst>
          </p:cNvPr>
          <p:cNvSpPr txBox="1"/>
          <p:nvPr/>
        </p:nvSpPr>
        <p:spPr>
          <a:xfrm>
            <a:off x="-2860" y="3042104"/>
            <a:ext cx="1219666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Multiple levels of difficulty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Free to play on lichess.org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Play against users for fun or practice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Play against other bots</a:t>
            </a:r>
          </a:p>
        </p:txBody>
      </p:sp>
      <p:pic>
        <p:nvPicPr>
          <p:cNvPr id="14" name="Picture 13" descr="A logo of a horse head&#10;&#10;Description automatically generated">
            <a:extLst>
              <a:ext uri="{FF2B5EF4-FFF2-40B4-BE49-F238E27FC236}">
                <a16:creationId xmlns:a16="http://schemas.microsoft.com/office/drawing/2014/main" id="{9DBE60B5-09D0-7DF5-9CFB-5CF16832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6" y="2545361"/>
            <a:ext cx="3086100" cy="3028950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rtificial Intelligence and Chess: An Evolving Landscape - Regency Chess">
            <a:extLst>
              <a:ext uri="{FF2B5EF4-FFF2-40B4-BE49-F238E27FC236}">
                <a16:creationId xmlns:a16="http://schemas.microsoft.com/office/drawing/2014/main" id="{574C7AA1-09CB-F63B-4972-560AD21A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47" y="3042754"/>
            <a:ext cx="2899347" cy="2127851"/>
          </a:xfrm>
          <a:prstGeom prst="rect">
            <a:avLst/>
          </a:prstGeom>
        </p:spPr>
      </p:pic>
      <p:pic>
        <p:nvPicPr>
          <p:cNvPr id="17" name="Picture 16" descr="A white chess pieces on a black background&#10;&#10;Description automatically generated">
            <a:extLst>
              <a:ext uri="{FF2B5EF4-FFF2-40B4-BE49-F238E27FC236}">
                <a16:creationId xmlns:a16="http://schemas.microsoft.com/office/drawing/2014/main" id="{74E39970-F53B-E183-AB7F-3A696C7D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072" y="-234"/>
            <a:ext cx="2156710" cy="1649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81736-CDD0-2F5A-F48F-07EEFA098A76}"/>
              </a:ext>
            </a:extLst>
          </p:cNvPr>
          <p:cNvSpPr txBox="1"/>
          <p:nvPr/>
        </p:nvSpPr>
        <p:spPr>
          <a:xfrm>
            <a:off x="8213250" y="5253032"/>
            <a:ext cx="38539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Artificial Intelligence and Chess: An Evolving Landscape </a:t>
            </a:r>
          </a:p>
          <a:p>
            <a:pPr algn="ctr"/>
            <a:r>
              <a:rPr lang="en-GB" sz="1100" dirty="0">
                <a:solidFill>
                  <a:schemeClr val="bg1"/>
                </a:solidFill>
              </a:rPr>
              <a:t>(Deverell, 2023)</a:t>
            </a:r>
          </a:p>
        </p:txBody>
      </p:sp>
    </p:spTree>
    <p:extLst>
      <p:ext uri="{BB962C8B-B14F-4D97-AF65-F5344CB8AC3E}">
        <p14:creationId xmlns:p14="http://schemas.microsoft.com/office/powerpoint/2010/main" val="386834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D2642-4A26-3E7A-861C-6FF2354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Design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E56D5D3-3105-1C66-5BAB-FA7B033D5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699" y="0"/>
            <a:ext cx="8115301" cy="6858000"/>
          </a:xfrm>
          <a:custGeom>
            <a:avLst/>
            <a:gdLst>
              <a:gd name="connsiteX0" fmla="*/ 677913 w 8115301"/>
              <a:gd name="connsiteY0" fmla="*/ 0 h 6858000"/>
              <a:gd name="connsiteX1" fmla="*/ 8115301 w 8115301"/>
              <a:gd name="connsiteY1" fmla="*/ 0 h 6858000"/>
              <a:gd name="connsiteX2" fmla="*/ 8115301 w 8115301"/>
              <a:gd name="connsiteY2" fmla="*/ 6858000 h 6858000"/>
              <a:gd name="connsiteX3" fmla="*/ 677913 w 8115301"/>
              <a:gd name="connsiteY3" fmla="*/ 6858000 h 6858000"/>
              <a:gd name="connsiteX4" fmla="*/ 0 w 8115301"/>
              <a:gd name="connsiteY4" fmla="*/ 6180087 h 6858000"/>
              <a:gd name="connsiteX5" fmla="*/ 0 w 8115301"/>
              <a:gd name="connsiteY5" fmla="*/ 677913 h 6858000"/>
              <a:gd name="connsiteX6" fmla="*/ 677913 w 811530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1" h="6858000">
                <a:moveTo>
                  <a:pt x="677913" y="0"/>
                </a:moveTo>
                <a:lnTo>
                  <a:pt x="8115301" y="0"/>
                </a:lnTo>
                <a:lnTo>
                  <a:pt x="811530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D2E5-637B-2179-F185-58D7BBA9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437" y="345883"/>
            <a:ext cx="6232214" cy="5423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Track positions using bitboards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Calculate moves using minimax algorithm with alpha-beta pruning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Evaluate position with heuristic algorithm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Implement </a:t>
            </a:r>
            <a:r>
              <a:rPr lang="en-US" sz="2400" dirty="0" err="1"/>
              <a:t>Lichess</a:t>
            </a:r>
            <a:r>
              <a:rPr lang="en-US" sz="2400" dirty="0"/>
              <a:t> Bot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78D55-DE51-3833-4B7C-C37ECAB2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2" name="Picture 11" descr="A chess board with chess pieces&#10;&#10;Description automatically generated">
            <a:extLst>
              <a:ext uri="{FF2B5EF4-FFF2-40B4-BE49-F238E27FC236}">
                <a16:creationId xmlns:a16="http://schemas.microsoft.com/office/drawing/2014/main" id="{305730CF-021D-E7BD-D725-96DFA48E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3" y="2343696"/>
            <a:ext cx="3482871" cy="3426034"/>
          </a:xfrm>
          <a:prstGeom prst="rect">
            <a:avLst/>
          </a:prstGeom>
        </p:spPr>
      </p:pic>
      <p:pic>
        <p:nvPicPr>
          <p:cNvPr id="14" name="Picture 13" descr="A white chess pieces on a black background&#10;&#10;Description automatically generated">
            <a:extLst>
              <a:ext uri="{FF2B5EF4-FFF2-40B4-BE49-F238E27FC236}">
                <a16:creationId xmlns:a16="http://schemas.microsoft.com/office/drawing/2014/main" id="{3BA6E84D-9FC0-6826-66CF-2983035E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061" y="4056713"/>
            <a:ext cx="29146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A9DE3E-6178-BF3E-D058-28DDCF6F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Bitboards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7804E6-D2C2-9960-6AAF-5F9A3C594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0" y="2075250"/>
            <a:ext cx="7432131" cy="410149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3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bitboards</a:t>
            </a:r>
            <a:r>
              <a:rPr lang="en-GB" sz="3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3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PAWN</a:t>
            </a:r>
            <a:r>
              <a:rPr lang="en-GB" sz="3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3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3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0x000000000000FF00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3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3800" dirty="0"/>
              <a:t>64-bit hexadecimal number </a:t>
            </a:r>
          </a:p>
          <a:p>
            <a:r>
              <a:rPr lang="en-GB" sz="3800" dirty="0"/>
              <a:t>1 bit represents the presence of a piece</a:t>
            </a:r>
          </a:p>
          <a:p>
            <a:r>
              <a:rPr lang="en-GB" sz="3800" dirty="0"/>
              <a:t>Used in conjunction with piece array</a:t>
            </a:r>
          </a:p>
          <a:p>
            <a:r>
              <a:rPr lang="en-GB" sz="3800" dirty="0"/>
              <a:t>Bitboard per piece per colour</a:t>
            </a:r>
          </a:p>
          <a:p>
            <a:r>
              <a:rPr lang="en-GB" sz="3800" dirty="0"/>
              <a:t>Bitboard for all pieces, all white pieces and all black pieces</a:t>
            </a:r>
          </a:p>
          <a:p>
            <a:endParaRPr lang="en-GB" sz="3800" dirty="0"/>
          </a:p>
          <a:p>
            <a:pPr marL="0" indent="0">
              <a:buNone/>
            </a:pPr>
            <a:r>
              <a:rPr lang="en-GB" sz="3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allPieces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whitePieces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blackPieces</a:t>
            </a:r>
            <a:r>
              <a:rPr lang="en-GB" sz="3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3005-000E-447E-25FF-0CAC72CC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662430E-C66B-77E4-69D9-7DAD37784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10058" y="2150386"/>
            <a:ext cx="1739695" cy="20222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C029B1-F56E-3E8B-E4BB-2BB5BBB968ED}"/>
              </a:ext>
            </a:extLst>
          </p:cNvPr>
          <p:cNvSpPr txBox="1"/>
          <p:nvPr/>
        </p:nvSpPr>
        <p:spPr>
          <a:xfrm>
            <a:off x="8996087" y="4296605"/>
            <a:ext cx="256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Bitboard representation of white pawns</a:t>
            </a:r>
          </a:p>
        </p:txBody>
      </p:sp>
    </p:spTree>
    <p:extLst>
      <p:ext uri="{BB962C8B-B14F-4D97-AF65-F5344CB8AC3E}">
        <p14:creationId xmlns:p14="http://schemas.microsoft.com/office/powerpoint/2010/main" val="307682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27C0D7-534E-7663-6D59-C34BF44DB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8AFC1D-8D9D-F3F4-C409-17B27BA86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2CD99-CBDE-AEAB-1F49-88B24927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749809"/>
            <a:ext cx="3979093" cy="5269992"/>
          </a:xfrm>
        </p:spPr>
        <p:txBody>
          <a:bodyPr anchor="t">
            <a:normAutofit/>
          </a:bodyPr>
          <a:lstStyle/>
          <a:p>
            <a:r>
              <a:rPr lang="en-GB" dirty="0"/>
              <a:t>Heuristic Algorithm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sz="2400" dirty="0"/>
              <a:t>Determine the evaluation of the position based on: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791671-3F3C-C776-5E9D-71163E03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742" y="0"/>
            <a:ext cx="7074258" cy="6858000"/>
          </a:xfrm>
          <a:custGeom>
            <a:avLst/>
            <a:gdLst>
              <a:gd name="connsiteX0" fmla="*/ 677913 w 7074258"/>
              <a:gd name="connsiteY0" fmla="*/ 0 h 6858000"/>
              <a:gd name="connsiteX1" fmla="*/ 1656171 w 7074258"/>
              <a:gd name="connsiteY1" fmla="*/ 0 h 6858000"/>
              <a:gd name="connsiteX2" fmla="*/ 6096000 w 7074258"/>
              <a:gd name="connsiteY2" fmla="*/ 0 h 6858000"/>
              <a:gd name="connsiteX3" fmla="*/ 7074258 w 7074258"/>
              <a:gd name="connsiteY3" fmla="*/ 0 h 6858000"/>
              <a:gd name="connsiteX4" fmla="*/ 7074258 w 7074258"/>
              <a:gd name="connsiteY4" fmla="*/ 6858000 h 6858000"/>
              <a:gd name="connsiteX5" fmla="*/ 6096000 w 7074258"/>
              <a:gd name="connsiteY5" fmla="*/ 6858000 h 6858000"/>
              <a:gd name="connsiteX6" fmla="*/ 1656171 w 7074258"/>
              <a:gd name="connsiteY6" fmla="*/ 6858000 h 6858000"/>
              <a:gd name="connsiteX7" fmla="*/ 677913 w 7074258"/>
              <a:gd name="connsiteY7" fmla="*/ 6858000 h 6858000"/>
              <a:gd name="connsiteX8" fmla="*/ 0 w 7074258"/>
              <a:gd name="connsiteY8" fmla="*/ 6180087 h 6858000"/>
              <a:gd name="connsiteX9" fmla="*/ 0 w 7074258"/>
              <a:gd name="connsiteY9" fmla="*/ 677913 h 6858000"/>
              <a:gd name="connsiteX10" fmla="*/ 677913 w 707425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74258" h="6858000">
                <a:moveTo>
                  <a:pt x="677913" y="0"/>
                </a:moveTo>
                <a:lnTo>
                  <a:pt x="1656171" y="0"/>
                </a:lnTo>
                <a:lnTo>
                  <a:pt x="6096000" y="0"/>
                </a:lnTo>
                <a:lnTo>
                  <a:pt x="7074258" y="0"/>
                </a:lnTo>
                <a:lnTo>
                  <a:pt x="7074258" y="6858000"/>
                </a:lnTo>
                <a:lnTo>
                  <a:pt x="6096000" y="6858000"/>
                </a:lnTo>
                <a:lnTo>
                  <a:pt x="165617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C0A-A243-C7DC-E0ED-5D61F9FC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964" y="709672"/>
            <a:ext cx="5275247" cy="5393255"/>
          </a:xfrm>
        </p:spPr>
        <p:txBody>
          <a:bodyPr anchor="t"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Material Count</a:t>
            </a:r>
          </a:p>
          <a:p>
            <a:r>
              <a:rPr lang="en-GB" dirty="0">
                <a:solidFill>
                  <a:schemeClr val="bg1"/>
                </a:solidFill>
              </a:rPr>
              <a:t>Piece Activity</a:t>
            </a:r>
          </a:p>
          <a:p>
            <a:r>
              <a:rPr lang="en-GB" dirty="0">
                <a:solidFill>
                  <a:schemeClr val="bg1"/>
                </a:solidFill>
              </a:rPr>
              <a:t>King Safety</a:t>
            </a:r>
          </a:p>
          <a:p>
            <a:r>
              <a:rPr lang="en-GB" dirty="0">
                <a:solidFill>
                  <a:schemeClr val="bg1"/>
                </a:solidFill>
              </a:rPr>
              <a:t>Pawn Structure</a:t>
            </a:r>
          </a:p>
          <a:p>
            <a:r>
              <a:rPr lang="en-GB" dirty="0">
                <a:solidFill>
                  <a:schemeClr val="bg1"/>
                </a:solidFill>
              </a:rPr>
              <a:t>Centre Control</a:t>
            </a:r>
          </a:p>
          <a:p>
            <a:r>
              <a:rPr lang="en-GB" dirty="0">
                <a:solidFill>
                  <a:schemeClr val="bg1"/>
                </a:solidFill>
              </a:rPr>
              <a:t>Piece Coordination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69A0-3AC2-C8CC-FAF6-9B0077C5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7EDC0-D829-B581-1360-206D0FD4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7" y="4316726"/>
            <a:ext cx="3939002" cy="17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3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8259-D420-72D4-1855-AEFBF0D89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9E1366-DC8F-6B1F-64A3-6273A4C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F045B17-63A8-2370-CA7A-F47ED6F70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321211"/>
          </a:xfrm>
          <a:custGeom>
            <a:avLst/>
            <a:gdLst>
              <a:gd name="connsiteX0" fmla="*/ 0 w 12191999"/>
              <a:gd name="connsiteY0" fmla="*/ 0 h 6321211"/>
              <a:gd name="connsiteX1" fmla="*/ 12191999 w 12191999"/>
              <a:gd name="connsiteY1" fmla="*/ 0 h 6321211"/>
              <a:gd name="connsiteX2" fmla="*/ 12191999 w 12191999"/>
              <a:gd name="connsiteY2" fmla="*/ 5660280 h 6321211"/>
              <a:gd name="connsiteX3" fmla="*/ 11531068 w 12191999"/>
              <a:gd name="connsiteY3" fmla="*/ 6321211 h 6321211"/>
              <a:gd name="connsiteX4" fmla="*/ 660930 w 12191999"/>
              <a:gd name="connsiteY4" fmla="*/ 6321211 h 6321211"/>
              <a:gd name="connsiteX5" fmla="*/ 13427 w 12191999"/>
              <a:gd name="connsiteY5" fmla="*/ 5793481 h 6321211"/>
              <a:gd name="connsiteX6" fmla="*/ 0 w 12191999"/>
              <a:gd name="connsiteY6" fmla="*/ 5660291 h 632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6321211">
                <a:moveTo>
                  <a:pt x="0" y="0"/>
                </a:moveTo>
                <a:lnTo>
                  <a:pt x="12191999" y="0"/>
                </a:lnTo>
                <a:lnTo>
                  <a:pt x="12191999" y="5660280"/>
                </a:lnTo>
                <a:cubicBezTo>
                  <a:pt x="12191999" y="6025302"/>
                  <a:pt x="11896090" y="6321211"/>
                  <a:pt x="11531068" y="6321211"/>
                </a:cubicBezTo>
                <a:lnTo>
                  <a:pt x="660930" y="6321211"/>
                </a:lnTo>
                <a:cubicBezTo>
                  <a:pt x="341536" y="6321211"/>
                  <a:pt x="75056" y="6094656"/>
                  <a:pt x="13427" y="5793481"/>
                </a:cubicBezTo>
                <a:lnTo>
                  <a:pt x="0" y="56602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A3209-1385-8A01-021D-B5644F13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5440"/>
            <a:ext cx="8222845" cy="8732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Alpha Beta 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6CE8E-91DC-C3B1-9DE9-387482DCA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2/23/2025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56974-98DB-E773-9D7B-221A5A41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8AEA9-B9A4-5C04-6968-F16150DC5CB4}"/>
              </a:ext>
            </a:extLst>
          </p:cNvPr>
          <p:cNvSpPr txBox="1"/>
          <p:nvPr/>
        </p:nvSpPr>
        <p:spPr>
          <a:xfrm>
            <a:off x="308388" y="1982752"/>
            <a:ext cx="926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Uses Alpha and Beta values – best values each player guarantee.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Simulates potential moves for current player.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Evaluate resulting position using heuristic.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Assume opponent makes the best move.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Prune branches that cannot affect the final decision.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E9D9F-349B-22C0-0C9F-340699C0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92" y="4826433"/>
            <a:ext cx="4269489" cy="1286127"/>
          </a:xfrm>
          <a:prstGeom prst="rect">
            <a:avLst/>
          </a:prstGeom>
        </p:spPr>
      </p:pic>
      <p:pic>
        <p:nvPicPr>
          <p:cNvPr id="1032" name="Picture 8" descr="How to alpha-beta pruning to expectiminimax - Artificial Intelligence Stack  Exchange">
            <a:extLst>
              <a:ext uri="{FF2B5EF4-FFF2-40B4-BE49-F238E27FC236}">
                <a16:creationId xmlns:a16="http://schemas.microsoft.com/office/drawing/2014/main" id="{02DDDE52-270E-5E21-1B97-C0829C36A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r="419"/>
          <a:stretch/>
        </p:blipFill>
        <p:spPr bwMode="auto">
          <a:xfrm>
            <a:off x="6973386" y="2392790"/>
            <a:ext cx="4351200" cy="245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92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A1BF5-173E-CA32-5EAB-2BC6625E2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6A826-659F-87D3-B584-9FC4FD88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74" y="749808"/>
            <a:ext cx="6180481" cy="440652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Technologies</a:t>
            </a:r>
            <a:br>
              <a:rPr lang="en-US" sz="5400" dirty="0"/>
            </a:br>
            <a:br>
              <a:rPr lang="en-US" sz="5400" dirty="0"/>
            </a:br>
            <a:r>
              <a:rPr lang="en-US" sz="4000" dirty="0"/>
              <a:t>C++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Lichess</a:t>
            </a:r>
            <a:r>
              <a:rPr lang="en-US" sz="4000" dirty="0"/>
              <a:t> Bot API (Python)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JSON (UCI)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Hosting Platform</a:t>
            </a:r>
            <a:br>
              <a:rPr lang="en-US" sz="4900" dirty="0"/>
            </a:br>
            <a:endParaRPr lang="en-US" sz="5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1F8E86-E751-C2E7-2883-E24DFF3F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208" y="0"/>
            <a:ext cx="4195792" cy="6858000"/>
          </a:xfrm>
          <a:custGeom>
            <a:avLst/>
            <a:gdLst>
              <a:gd name="connsiteX0" fmla="*/ 0 w 4195792"/>
              <a:gd name="connsiteY0" fmla="*/ 0 h 6858000"/>
              <a:gd name="connsiteX1" fmla="*/ 4195792 w 4195792"/>
              <a:gd name="connsiteY1" fmla="*/ 0 h 6858000"/>
              <a:gd name="connsiteX2" fmla="*/ 4195792 w 4195792"/>
              <a:gd name="connsiteY2" fmla="*/ 6858000 h 6858000"/>
              <a:gd name="connsiteX3" fmla="*/ 62923 w 4195792"/>
              <a:gd name="connsiteY3" fmla="*/ 6858000 h 6858000"/>
              <a:gd name="connsiteX4" fmla="*/ 136623 w 4195792"/>
              <a:gd name="connsiteY4" fmla="*/ 6850564 h 6858000"/>
              <a:gd name="connsiteX5" fmla="*/ 677913 w 4195792"/>
              <a:gd name="connsiteY5" fmla="*/ 6185809 h 6858000"/>
              <a:gd name="connsiteX6" fmla="*/ 677913 w 4195792"/>
              <a:gd name="connsiteY6" fmla="*/ 678541 h 6858000"/>
              <a:gd name="connsiteX7" fmla="*/ 0 w 4195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5792" h="6858000">
                <a:moveTo>
                  <a:pt x="0" y="0"/>
                </a:moveTo>
                <a:lnTo>
                  <a:pt x="4195792" y="0"/>
                </a:lnTo>
                <a:lnTo>
                  <a:pt x="4195792" y="6858000"/>
                </a:lnTo>
                <a:lnTo>
                  <a:pt x="62923" y="6858000"/>
                </a:lnTo>
                <a:lnTo>
                  <a:pt x="136623" y="6850564"/>
                </a:lnTo>
                <a:cubicBezTo>
                  <a:pt x="445537" y="6787292"/>
                  <a:pt x="677913" y="6513713"/>
                  <a:pt x="677913" y="6185809"/>
                </a:cubicBezTo>
                <a:lnTo>
                  <a:pt x="677913" y="678541"/>
                </a:lnTo>
                <a:cubicBezTo>
                  <a:pt x="677913" y="303793"/>
                  <a:pt x="374401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2BE0-2DAB-7F2A-EF18-7118365B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138C18B4-8052-5A25-1D88-53633BA2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559" y="3583820"/>
            <a:ext cx="2168420" cy="2363605"/>
          </a:xfrm>
          <a:prstGeom prst="rect">
            <a:avLst/>
          </a:prstGeom>
        </p:spPr>
      </p:pic>
      <p:pic>
        <p:nvPicPr>
          <p:cNvPr id="8" name="Picture 7" descr="A blue hexagon with white circle and white text&#10;&#10;Description automatically generated">
            <a:extLst>
              <a:ext uri="{FF2B5EF4-FFF2-40B4-BE49-F238E27FC236}">
                <a16:creationId xmlns:a16="http://schemas.microsoft.com/office/drawing/2014/main" id="{0B7C3E5B-EDA6-5FA2-3F37-34D97436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33" y="818760"/>
            <a:ext cx="1852378" cy="2072546"/>
          </a:xfrm>
          <a:prstGeom prst="rect">
            <a:avLst/>
          </a:prstGeom>
        </p:spPr>
      </p:pic>
      <p:pic>
        <p:nvPicPr>
          <p:cNvPr id="9" name="Picture 8" descr="A white line drawing of a chess piece&#10;&#10;Description automatically generated">
            <a:extLst>
              <a:ext uri="{FF2B5EF4-FFF2-40B4-BE49-F238E27FC236}">
                <a16:creationId xmlns:a16="http://schemas.microsoft.com/office/drawing/2014/main" id="{341D0F70-5350-DD37-CBA1-F46B9D823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97" y="2053575"/>
            <a:ext cx="2550670" cy="30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37434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466</Words>
  <Application>Microsoft Office PowerPoint</Application>
  <PresentationFormat>Widescreen</PresentationFormat>
  <Paragraphs>85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Consolas</vt:lpstr>
      <vt:lpstr>Neue Haas Grotesk Text Pro</vt:lpstr>
      <vt:lpstr>DylanVTI</vt:lpstr>
      <vt:lpstr>Herm0ni Chess Bot  Seán Rourke C00251168</vt:lpstr>
      <vt:lpstr>AI in Chess  First implemented in as early as 1912  First fully automated engine created in 1957  Surpassed human ability in 1997  Current estimated Elo of 3642  Highest human Elo is 2882  </vt:lpstr>
      <vt:lpstr>Practicing with AI</vt:lpstr>
      <vt:lpstr>The Herm0ni Bot</vt:lpstr>
      <vt:lpstr>Design</vt:lpstr>
      <vt:lpstr>Bitboards</vt:lpstr>
      <vt:lpstr>Heuristic Algorithm   Determine the evaluation of the position based on:</vt:lpstr>
      <vt:lpstr>Alpha Beta Search</vt:lpstr>
      <vt:lpstr>Technologies  C++  Lichess Bot API (Python)  JSON (UCI)  Hosting Platform </vt:lpstr>
      <vt:lpstr>Additional Features  Use of opening books  Use of endgame tablebases</vt:lpstr>
      <vt:lpstr>PowerPoint Presentation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Seán</dc:creator>
  <cp:lastModifiedBy>Seán Rourke</cp:lastModifiedBy>
  <cp:revision>245</cp:revision>
  <dcterms:created xsi:type="dcterms:W3CDTF">2024-10-25T12:40:04Z</dcterms:created>
  <dcterms:modified xsi:type="dcterms:W3CDTF">2025-02-23T23:28:50Z</dcterms:modified>
</cp:coreProperties>
</file>